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86" r:id="rId3"/>
    <p:sldId id="265" r:id="rId4"/>
    <p:sldId id="485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3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753CC-07FD-364B-55A6-19BE38C8B1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F4BD00-FDB0-6F25-709F-0300BEEBDE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9EEF6-3F2F-0AF8-2841-3C224169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DB4073-D8FA-203A-FAB6-DB9DC0DE4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6FBDD-5B19-BF1E-91CE-A5718A78D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60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BFA3-90C9-EA36-745A-153C1D5C6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1F346-92DE-0FFA-253F-9134F5BCD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DB408A-73C8-1956-0A90-9448C4A00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7DF03-EBB7-6B8F-6895-F06114904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0E3626-577B-A5BC-8F14-B843567C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910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10A39-7E41-C456-23CD-22B06CC65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016ED-C6A1-564B-9A07-FD3257A80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C54669-D596-D37C-EE2D-8A582EE0F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795F8-92E5-684F-0E0A-37A337AE8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19A6A-9602-62D2-3587-A5E7B7CCE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9781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C5F80-8451-3C2A-73A3-23C278A64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B7E8E9-AC96-19FE-6A5B-9E449D496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F1EF2-3936-63BB-F339-DE32039C9C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83454-110C-A294-800A-64A69F353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6DE853-A3F5-3D1A-F12A-FB63B4DF1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12605D-4BC7-C6C7-B626-21D64493B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063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A2E6E-750E-AA1F-CCC8-50D680120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41BC5-E4D3-3DFD-96AC-7E414B763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A4F109-A424-8D7A-A986-D9C3462DD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E63651-71C1-CB63-BC4A-3283031C4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857FAA-28B6-405A-D39F-3007D57F4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9FE7DF-48B1-4414-1652-999681290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31BF4A-A77F-52D7-46C3-CFA15B8BD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6E6C33-ED55-2750-9A85-BBFF5962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9223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F29A-1B8A-286D-D3CF-BE702D66C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080B3-7FE1-7C5D-8D8E-D945F6943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3299F-F210-32DB-CA11-1A5D1290B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D032E-1112-2F61-5F92-96BF50E73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6590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69D3F7-8182-F36C-3E00-6FBB2FCCB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BA48F8-8E47-0CD8-49E7-78DEBA1B0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5A4D7-261E-64DD-BB46-2FC1F74C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733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32D4F-ECE7-78E5-EFB4-D81F63019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733001-5B7E-24AB-70A7-A0EBAFB9D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6FDCB-F9B2-362C-E5AA-AF94E4BF4F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F2CBF-2E99-E7FC-98F6-3566AA42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DA3372-92CE-365D-BB4E-7148E1F10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16FF95-4FDE-FD41-C578-023E540EF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0100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54B51-D328-2C04-1405-A9DF1AF88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0510F8-0FD9-B0E6-2876-13D8DFB9C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951891-3FF1-BB3F-7560-535FAC265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566BFA-751D-89A8-339D-76B2F0BB3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7AD8C4-6985-866D-64A0-6A07A8321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448C42-7AA0-59E0-C2DE-5160F2C47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8574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EEE4B-A11E-E54C-33E6-0A7BCA305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84EA78-0511-C89C-0C61-56FE8C8026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40FA2-8BEB-4F11-81E3-8DC47AC55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F1E1E-3DB4-A9D6-16EF-7C3B012D2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2286A-8B90-A7C3-544D-5A08359B2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4644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6FEDA4C-3F46-0989-4CA6-E851A34678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EF7C46-C6A4-A129-C652-846C288F19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FC8281-A098-2394-693A-C4897EE6F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85EDB-7C62-12E0-ED68-D818B16BE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C1439-A8FE-BF99-A3CE-BA95DC490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6655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B5D0B7-974C-96F0-8BF4-0ADC59CA7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5700C2-2E8B-AC86-AF5B-EF551CCE6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3CCCD9-2E2A-F7AC-3C0C-1E60DB39D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C5AC9-B837-4080-A196-DDA66B8A1D48}" type="datetimeFigureOut">
              <a:rPr lang="en-IN" smtClean="0"/>
              <a:t>24-11-2024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336E7-1B43-C666-443E-9A4EC042CE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DEB854-304F-1D99-A493-0057D09C1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DDE77-86A1-482D-9A73-6704EB93DBC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5710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2.png"/><Relationship Id="rId4" Type="http://schemas.openxmlformats.org/officeDocument/2006/relationships/hyperlink" Target="http://www.buildbestvalu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3123" y="0"/>
            <a:ext cx="8756279" cy="74458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Developing Intuitive Faculty and Genius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5609141" y="883976"/>
            <a:ext cx="6114682" cy="157503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Everybody is born </a:t>
            </a:r>
            <a:r>
              <a:rPr lang="en-US" sz="1800" b="0" dirty="0">
                <a:solidFill>
                  <a:srgbClr val="C00000"/>
                </a:solidFill>
                <a:ea typeface="Times New Roman" panose="02020603050405020304" pitchFamily="18" charset="0"/>
              </a:rPr>
              <a:t>‘genius’ </a:t>
            </a:r>
            <a:r>
              <a:rPr lang="en-US" sz="1800" b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with Pure Consciousness as at birth. It </a:t>
            </a:r>
            <a:r>
              <a:rPr lang="en-US" sz="1800" b="0" dirty="0">
                <a:solidFill>
                  <a:srgbClr val="C00000"/>
                </a:solidFill>
                <a:ea typeface="Times New Roman" panose="02020603050405020304" pitchFamily="18" charset="0"/>
              </a:rPr>
              <a:t>is from </a:t>
            </a:r>
            <a:r>
              <a:rPr lang="en-US" sz="1800" b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Pure Adult ego, </a:t>
            </a:r>
            <a:r>
              <a:rPr lang="en-US" sz="1800" b="0" i="1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Sat-</a:t>
            </a:r>
            <a:r>
              <a:rPr lang="en-US" sz="1800" b="0" i="1" dirty="0" err="1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tva</a:t>
            </a:r>
            <a:r>
              <a:rPr lang="en-US" sz="1800" b="0" dirty="0">
                <a:solidFill>
                  <a:srgbClr val="C00000"/>
                </a:solidFill>
                <a:ea typeface="Times New Roman" panose="02020603050405020304" pitchFamily="18" charset="0"/>
              </a:rPr>
              <a:t>, that is, ability to know reality</a:t>
            </a:r>
            <a:r>
              <a:rPr lang="en-US" sz="1800" b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. A genius knows correctly and totally.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True knowledge develops when a vision of the object arises in crystal clear mind with Pure Adult ego</a:t>
            </a:r>
            <a:r>
              <a:rPr lang="en-US" sz="1800" b="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from deep meditation</a:t>
            </a:r>
            <a:r>
              <a:rPr lang="en-GB" sz="1800" b="0" dirty="0">
                <a:solidFill>
                  <a:srgbClr val="C00000"/>
                </a:solidFill>
              </a:rPr>
              <a:t>.</a:t>
            </a:r>
            <a:endParaRPr lang="en-US" sz="1800" b="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6624866" y="4807128"/>
            <a:ext cx="3888663" cy="1489203"/>
          </a:xfrm>
        </p:spPr>
        <p:txBody>
          <a:bodyPr>
            <a:normAutofit fontScale="90000" lnSpcReduction="20000"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</a:rPr>
              <a:t>Can Training Enable to Develop </a:t>
            </a:r>
          </a:p>
          <a:p>
            <a:pPr marL="0" indent="0" algn="ctr">
              <a:buNone/>
            </a:pPr>
            <a:r>
              <a:rPr lang="en-US" sz="2000" dirty="0">
                <a:solidFill>
                  <a:srgbClr val="C00000"/>
                </a:solidFill>
              </a:rPr>
              <a:t>Intuitive Faculty and Genius?</a:t>
            </a:r>
          </a:p>
          <a:p>
            <a:pPr marL="0" indent="0" algn="ctr">
              <a:buNone/>
            </a:pPr>
            <a:r>
              <a:rPr lang="en-US" dirty="0"/>
              <a:t>  </a:t>
            </a:r>
            <a:r>
              <a:rPr lang="en-US" sz="4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Yes!</a:t>
            </a:r>
            <a:endParaRPr lang="en-US" sz="4400" dirty="0"/>
          </a:p>
          <a:p>
            <a:pPr marL="0" indent="0" algn="ctr">
              <a:buNone/>
            </a:pPr>
            <a:r>
              <a:rPr lang="en-US" sz="20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sym typeface="+mn-ea"/>
              </a:rPr>
              <a:t>Knowhow (Introduction) follows!</a:t>
            </a:r>
            <a:endParaRPr lang="en-US" sz="200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3ABE282-2B6E-D16B-12E6-A61D160FDD17}"/>
              </a:ext>
            </a:extLst>
          </p:cNvPr>
          <p:cNvSpPr txBox="1">
            <a:spLocks/>
          </p:cNvSpPr>
          <p:nvPr/>
        </p:nvSpPr>
        <p:spPr>
          <a:xfrm>
            <a:off x="651353" y="672133"/>
            <a:ext cx="3817618" cy="47197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6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Attitude for Success Part 3</a:t>
            </a:r>
            <a:endParaRPr lang="en-IN" sz="1600" b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/>
            <a:r>
              <a:rPr lang="en-GB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Developing Genius </a:t>
            </a:r>
            <a:endParaRPr lang="en-IN" sz="3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en-GB" sz="20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Through Synergy of </a:t>
            </a:r>
            <a:endParaRPr lang="en-IN" sz="2000" b="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/>
            <a:r>
              <a:rPr lang="en-GB" sz="20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Analytical and Intuitive Faculties</a:t>
            </a:r>
          </a:p>
          <a:p>
            <a:pPr algn="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en-GB" sz="2000" b="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P.K.Ratho</a:t>
            </a: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395" descr="Narrow horizontal">
            <a:extLst>
              <a:ext uri="{FF2B5EF4-FFF2-40B4-BE49-F238E27FC236}">
                <a16:creationId xmlns:a16="http://schemas.microsoft.com/office/drawing/2014/main" id="{96F0373C-7CE5-B3A2-5468-FDEE681DE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980" y="3041116"/>
            <a:ext cx="674321" cy="1995559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35000">
                <a:schemeClr val="bg2">
                  <a:lumMod val="90000"/>
                </a:schemeClr>
              </a:gs>
              <a:gs pos="100000">
                <a:schemeClr val="bg2"/>
              </a:gs>
            </a:gsLst>
          </a:gradFill>
          <a:ln>
            <a:solidFill>
              <a:schemeClr val="bg2"/>
            </a:solidFill>
          </a:ln>
          <a:extLst>
            <a:ext uri="{53640926-AAD7-44D8-BBD7-CCE9431645EC}">
              <a14:shadowObscured xmlns:a14="http://schemas.microsoft.com/office/drawing/2010/main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ot="0" vert="vert270" wrap="square" lIns="228600" tIns="228600" rIns="228600" bIns="228600" anchor="b" anchorCtr="0" upright="1">
            <a:noAutofit/>
          </a:bodyPr>
          <a:lstStyle/>
          <a:p>
            <a:pPr>
              <a:spcAft>
                <a:spcPts val="800"/>
              </a:spcAft>
            </a:pPr>
            <a:r>
              <a:rPr lang="en-GB" sz="2800" i="1" u="sng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Pra</a:t>
            </a:r>
            <a:r>
              <a:rPr lang="en-GB" sz="2800" i="1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</a:t>
            </a:r>
            <a:r>
              <a:rPr lang="en-GB" sz="2800" i="1" u="sng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bha</a:t>
            </a:r>
            <a:r>
              <a:rPr lang="en-GB" sz="2800" i="1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</a:t>
            </a:r>
            <a:r>
              <a:rPr lang="en-GB" sz="2800" i="1" dirty="0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i="1" u="sng" dirty="0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GB" sz="2800" i="1" dirty="0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800" i="1" dirty="0" err="1">
                <a:solidFill>
                  <a:srgbClr val="C0504D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Sarvam</a:t>
            </a:r>
            <a:endParaRPr lang="en-IN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6DC4ECC-E526-1D5B-99FB-5FF28AA2D5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72" y="3041116"/>
            <a:ext cx="2248591" cy="1930085"/>
          </a:xfrm>
          <a:prstGeom prst="rect">
            <a:avLst/>
          </a:prstGeom>
        </p:spPr>
      </p:pic>
      <p:grpSp>
        <p:nvGrpSpPr>
          <p:cNvPr id="490" name="Group 16"/>
          <p:cNvGrpSpPr/>
          <p:nvPr/>
        </p:nvGrpSpPr>
        <p:grpSpPr>
          <a:xfrm>
            <a:off x="6785499" y="2738782"/>
            <a:ext cx="3309272" cy="1850599"/>
            <a:chOff x="2083534" y="2124443"/>
            <a:chExt cx="4089704" cy="2190310"/>
          </a:xfrm>
        </p:grpSpPr>
        <p:sp>
          <p:nvSpPr>
            <p:cNvPr id="492" name="Oval 34"/>
            <p:cNvSpPr/>
            <p:nvPr/>
          </p:nvSpPr>
          <p:spPr>
            <a:xfrm>
              <a:off x="2083534" y="2137611"/>
              <a:ext cx="2190817" cy="2177142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9" name="Oval 35"/>
            <p:cNvSpPr/>
            <p:nvPr/>
          </p:nvSpPr>
          <p:spPr>
            <a:xfrm>
              <a:off x="2483778" y="2544486"/>
              <a:ext cx="1369261" cy="1362461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0" name="Oval 38"/>
            <p:cNvSpPr/>
            <p:nvPr/>
          </p:nvSpPr>
          <p:spPr>
            <a:xfrm>
              <a:off x="2838829" y="2934470"/>
              <a:ext cx="609599" cy="6096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1" name="Rectangle 76"/>
            <p:cNvSpPr/>
            <p:nvPr/>
          </p:nvSpPr>
          <p:spPr>
            <a:xfrm>
              <a:off x="4408113" y="2124443"/>
              <a:ext cx="1765125" cy="492498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/>
              <a:r>
                <a:rPr lang="en-US" sz="1600" dirty="0">
                  <a:solidFill>
                    <a:srgbClr val="000000"/>
                  </a:solidFill>
                  <a:ea typeface="Times New Roman" panose="02020603050405020304"/>
                  <a:cs typeface="Mangal" panose="02040503050203030202"/>
                </a:rPr>
                <a:t>Concentration of Mind</a:t>
              </a:r>
              <a:endParaRPr lang="en-US" sz="1600" dirty="0">
                <a:ea typeface="Times New Roman" panose="02020603050405020304"/>
              </a:endParaRPr>
            </a:p>
            <a:p>
              <a:r>
                <a:rPr lang="en-GB" sz="1600" dirty="0">
                  <a:solidFill>
                    <a:srgbClr val="000000"/>
                  </a:solidFill>
                  <a:latin typeface="Calibri" panose="020F0502020204030204"/>
                  <a:ea typeface="Times New Roman" panose="02020603050405020304"/>
                  <a:cs typeface="Mangal" panose="02040503050203030202"/>
                </a:rPr>
                <a:t> </a:t>
              </a:r>
              <a:endParaRPr lang="en-US" sz="1600" dirty="0">
                <a:latin typeface="Times New Roman" panose="02020603050405020304"/>
                <a:ea typeface="Times New Roman" panose="02020603050405020304"/>
              </a:endParaRPr>
            </a:p>
            <a:p>
              <a:r>
                <a:rPr lang="en-GB" sz="1600" dirty="0">
                  <a:latin typeface="Times New Roman" panose="02020603050405020304"/>
                  <a:ea typeface="Times New Roman" panose="02020603050405020304"/>
                </a:rPr>
                <a:t> </a:t>
              </a:r>
              <a:endParaRPr lang="en-US" sz="1600" dirty="0"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521" name="Rectangle 77"/>
            <p:cNvSpPr/>
            <p:nvPr/>
          </p:nvSpPr>
          <p:spPr>
            <a:xfrm>
              <a:off x="4490615" y="2874659"/>
              <a:ext cx="1480132" cy="341771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US" sz="1600" dirty="0">
                  <a:latin typeface="Calibri" panose="020F0502020204030204" charset="0"/>
                  <a:ea typeface="Times New Roman" panose="02020603050405020304"/>
                  <a:cs typeface="Calibri" panose="020F0502020204030204" charset="0"/>
                </a:rPr>
                <a:t>Meditation</a:t>
              </a:r>
            </a:p>
          </p:txBody>
        </p:sp>
        <p:sp>
          <p:nvSpPr>
            <p:cNvPr id="523" name="Rectangle 78"/>
            <p:cNvSpPr/>
            <p:nvPr/>
          </p:nvSpPr>
          <p:spPr>
            <a:xfrm>
              <a:off x="4532468" y="3606476"/>
              <a:ext cx="1640770" cy="530603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r>
                <a:rPr lang="en-US" sz="1600" dirty="0">
                  <a:solidFill>
                    <a:srgbClr val="000000"/>
                  </a:solidFill>
                  <a:latin typeface="Calibri" panose="020F0502020204030204" charset="0"/>
                  <a:ea typeface="Times New Roman" panose="02020603050405020304"/>
                  <a:cs typeface="Calibri" panose="020F0502020204030204" charset="0"/>
                </a:rPr>
                <a:t>Intuitive True Knowledge</a:t>
              </a:r>
              <a:endParaRPr lang="en-US" sz="1600" dirty="0">
                <a:latin typeface="Calibri" panose="020F0502020204030204" charset="0"/>
                <a:ea typeface="Times New Roman" panose="02020603050405020304"/>
                <a:cs typeface="Calibri" panose="020F0502020204030204" charset="0"/>
              </a:endParaRPr>
            </a:p>
            <a:p>
              <a:r>
                <a:rPr lang="en-GB" sz="1200" dirty="0">
                  <a:latin typeface="Times New Roman" panose="02020603050405020304"/>
                  <a:ea typeface="Times New Roman" panose="02020603050405020304"/>
                </a:rPr>
                <a:t> </a:t>
              </a:r>
              <a:endParaRPr lang="en-US" sz="1200" dirty="0"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8242174" y="2932444"/>
            <a:ext cx="491066" cy="3224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cxnSpLocks/>
          </p:cNvCxnSpPr>
          <p:nvPr/>
        </p:nvCxnSpPr>
        <p:spPr>
          <a:xfrm flipH="1">
            <a:off x="8009403" y="3577484"/>
            <a:ext cx="772792" cy="1008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cxnSpLocks/>
          </p:cNvCxnSpPr>
          <p:nvPr/>
        </p:nvCxnSpPr>
        <p:spPr>
          <a:xfrm flipH="1" flipV="1">
            <a:off x="7683727" y="3683301"/>
            <a:ext cx="1107967" cy="7338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8786EC7-20BF-6065-0421-8415EB2E16FB}"/>
              </a:ext>
            </a:extLst>
          </p:cNvPr>
          <p:cNvSpPr txBox="1"/>
          <p:nvPr/>
        </p:nvSpPr>
        <p:spPr>
          <a:xfrm>
            <a:off x="6668500" y="2382742"/>
            <a:ext cx="3888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Control Mind (</a:t>
            </a:r>
            <a:r>
              <a:rPr lang="en-US" b="1" i="1" dirty="0" err="1"/>
              <a:t>Samyama</a:t>
            </a:r>
            <a:r>
              <a:rPr lang="en-US" b="1" dirty="0"/>
              <a:t>) Consists of -</a:t>
            </a:r>
            <a:endParaRPr lang="en-IN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0D85A7-CEA9-333B-3922-19DC34BE5A17}"/>
              </a:ext>
            </a:extLst>
          </p:cNvPr>
          <p:cNvSpPr txBox="1"/>
          <p:nvPr/>
        </p:nvSpPr>
        <p:spPr>
          <a:xfrm>
            <a:off x="749338" y="5479273"/>
            <a:ext cx="41366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‘Genius’ originates from Latin, ‘</a:t>
            </a:r>
            <a:r>
              <a:rPr lang="en-US" sz="1600" b="1" i="1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genero</a:t>
            </a:r>
            <a:r>
              <a:rPr lang="en-US" sz="16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’ meaning ‘give birth to’ (create new). </a:t>
            </a:r>
          </a:p>
        </p:txBody>
      </p:sp>
      <p:pic>
        <p:nvPicPr>
          <p:cNvPr id="6" name="AFS Part 3_U Tube_Slide 1 (R1)">
            <a:hlinkClick r:id="" action="ppaction://media"/>
            <a:extLst>
              <a:ext uri="{FF2B5EF4-FFF2-40B4-BE49-F238E27FC236}">
                <a16:creationId xmlns:a16="http://schemas.microsoft.com/office/drawing/2014/main" id="{8E83449E-3ED3-B8DF-63C0-D2E0489F61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393012" y="-1868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9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119DB-7AF7-7FFC-CF89-AE71CE662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"/>
            <a:ext cx="12192000" cy="122288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err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Minimising</a:t>
            </a: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Negative Attitudes and </a:t>
            </a:r>
            <a:b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Developing Concentration of Mind and Meditation </a:t>
            </a:r>
            <a:endParaRPr lang="en-IN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D8C30-C0DE-7ED9-3F05-6FBF9D7F7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228436"/>
            <a:ext cx="5997575" cy="68157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GB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Interest focuses attention and ignores distractions; helps concentration of mind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B5D94-7255-08AB-8FA2-8C1D722F0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0" y="1910015"/>
            <a:ext cx="5591175" cy="4714333"/>
          </a:xfrm>
        </p:spPr>
        <p:txBody>
          <a:bodyPr/>
          <a:lstStyle/>
          <a:p>
            <a:r>
              <a:rPr lang="en-US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False knowledge is the root cause of </a:t>
            </a:r>
            <a:r>
              <a:rPr lang="en-US" sz="1800" dirty="0"/>
              <a:t>negative attitudes. </a:t>
            </a:r>
            <a:r>
              <a:rPr lang="en-US" sz="1800" dirty="0" err="1"/>
              <a:t>Minimise</a:t>
            </a:r>
            <a:r>
              <a:rPr lang="en-US" sz="1800" dirty="0"/>
              <a:t> by opposite thought (</a:t>
            </a:r>
            <a:r>
              <a:rPr lang="en-US" sz="1800" i="1" dirty="0" err="1"/>
              <a:t>Pratipaksa</a:t>
            </a:r>
            <a:r>
              <a:rPr lang="en-US" sz="1800" i="1" dirty="0"/>
              <a:t> </a:t>
            </a:r>
            <a:r>
              <a:rPr lang="en-US" sz="1800" i="1" u="sng" dirty="0"/>
              <a:t>Bha</a:t>
            </a:r>
            <a:r>
              <a:rPr lang="en-US" sz="1800" i="1" dirty="0"/>
              <a:t>va</a:t>
            </a:r>
            <a:r>
              <a:rPr lang="en-US" sz="1800" i="1" u="sng" dirty="0"/>
              <a:t>na</a:t>
            </a:r>
            <a:r>
              <a:rPr lang="en-US" sz="1800" dirty="0"/>
              <a:t>). </a:t>
            </a:r>
            <a:r>
              <a:rPr lang="en-GB" sz="18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person acts as he thinks. Success follows.</a:t>
            </a:r>
          </a:p>
          <a:p>
            <a:r>
              <a:rPr lang="en-GB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Concentration of mind is by focusing attention for at least half-a-minute. Initially it should be on the object of interest; helps to ignore distractions.</a:t>
            </a:r>
          </a:p>
          <a:p>
            <a:pPr marL="0" indent="0">
              <a:buNone/>
            </a:pPr>
            <a:r>
              <a:rPr lang="en-GB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Breath-control (</a:t>
            </a:r>
            <a:r>
              <a:rPr lang="en-GB" sz="1800" i="1" u="sng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Pranaya</a:t>
            </a:r>
            <a:r>
              <a:rPr lang="en-GB" sz="1800" i="1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GB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 helps concentration of mind.</a:t>
            </a:r>
            <a:endParaRPr lang="en-IN" sz="1800" dirty="0"/>
          </a:p>
          <a:p>
            <a:pPr marL="0" indent="0">
              <a:buNone/>
            </a:pPr>
            <a:endParaRPr lang="en-US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FF5A1-10DE-0D8D-BBA7-D84A85673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366981"/>
            <a:ext cx="5689600" cy="543034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Successive refinement of action and meditation to develop intuitive true knowledge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E73D7D-A24F-0DAD-DCCE-E24A7A1D74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1911927"/>
            <a:ext cx="5591175" cy="4712420"/>
          </a:xfrm>
        </p:spPr>
        <p:txBody>
          <a:bodyPr/>
          <a:lstStyle/>
          <a:p>
            <a:r>
              <a:rPr lang="en-GB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Meditation is uninterrupted concentration of mind for at least half-an-hour. </a:t>
            </a:r>
            <a:r>
              <a:rPr lang="en-US" sz="18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 successive stages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mind becomes clearer until true knowledge develops in crystal-clear mind.</a:t>
            </a:r>
          </a:p>
          <a:p>
            <a:r>
              <a:rPr lang="en-GB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True knowledge is from action (logic), meditation (reflection), joyful discovery and internalisation. It is through meditation on the physical, characteristics, subtle nature and purpose of the object. </a:t>
            </a:r>
            <a:r>
              <a:rPr lang="en-US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lang="en-GB" sz="1800" dirty="0">
              <a:solidFill>
                <a:srgbClr val="C0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9" name="Content Placeholder 2" descr="F:\My Pictures\AFS_Fig\Fig. 13 - 6.JPG">
            <a:extLst>
              <a:ext uri="{FF2B5EF4-FFF2-40B4-BE49-F238E27FC236}">
                <a16:creationId xmlns:a16="http://schemas.microsoft.com/office/drawing/2014/main" id="{58FBC046-EB24-FF6E-EA99-BBEA290B2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855" y="4168970"/>
            <a:ext cx="3271792" cy="245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9335242-023D-971F-63A2-167144FC78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828" y="4168969"/>
            <a:ext cx="3744360" cy="2455377"/>
          </a:xfrm>
          <a:prstGeom prst="rect">
            <a:avLst/>
          </a:prstGeom>
        </p:spPr>
      </p:pic>
      <p:pic>
        <p:nvPicPr>
          <p:cNvPr id="7" name="AFS Part 3_U Tube_Slide 2">
            <a:hlinkClick r:id="" action="ppaction://media"/>
            <a:extLst>
              <a:ext uri="{FF2B5EF4-FFF2-40B4-BE49-F238E27FC236}">
                <a16:creationId xmlns:a16="http://schemas.microsoft.com/office/drawing/2014/main" id="{4E354C51-365C-D9E3-0EE8-5BC4D73DEC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84509" y="-711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8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8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4DEAC-DF35-43B6-77B4-56855F521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5556"/>
            <a:ext cx="10515600" cy="82391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  <a:latin typeface="+mn-lt"/>
              </a:rPr>
              <a:t>Developing Intuitive Faculty and Genius</a:t>
            </a:r>
            <a:endParaRPr lang="en-IN" sz="4000" dirty="0">
              <a:latin typeface="+mn-lt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12985-3AC4-8A58-A59B-51A3A64D74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681831"/>
            <a:ext cx="5157787" cy="823912"/>
          </a:xfrm>
        </p:spPr>
        <p:txBody>
          <a:bodyPr>
            <a:normAutofit fontScale="92500"/>
          </a:bodyPr>
          <a:lstStyle/>
          <a:p>
            <a:pPr algn="ctr"/>
            <a:r>
              <a:rPr lang="en-IN" sz="2400" b="1" dirty="0">
                <a:solidFill>
                  <a:srgbClr val="C00000"/>
                </a:solidFill>
                <a:latin typeface="+mn-lt"/>
              </a:rPr>
              <a:t>Supernormal Perception By </a:t>
            </a:r>
            <a:br>
              <a:rPr lang="en-IN" sz="2400" b="1" dirty="0">
                <a:solidFill>
                  <a:srgbClr val="C00000"/>
                </a:solidFill>
                <a:latin typeface="+mn-lt"/>
              </a:rPr>
            </a:br>
            <a:r>
              <a:rPr lang="en-IN" sz="2400" b="1" dirty="0">
                <a:solidFill>
                  <a:srgbClr val="C00000"/>
                </a:solidFill>
                <a:latin typeface="+mn-lt"/>
              </a:rPr>
              <a:t>Functional Perfection of Senses</a:t>
            </a:r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71E65D-4689-34C7-222D-396EB59997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4800" y="1505743"/>
            <a:ext cx="5692773" cy="5071727"/>
          </a:xfrm>
        </p:spPr>
        <p:txBody>
          <a:bodyPr/>
          <a:lstStyle/>
          <a:p>
            <a:r>
              <a:rPr lang="en-GB" sz="1800" dirty="0">
                <a:solidFill>
                  <a:srgbClr val="00000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True knowledge is by insight from iterative refinement of action with meditation.</a:t>
            </a:r>
          </a:p>
          <a:p>
            <a:r>
              <a:rPr lang="en-GB" sz="18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Functional perfection of a sense is through successive refinement of action and meditation on its interaction with causal basic element. Self-discipline is prerequisite.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Functional perfection of senses makes perception true and supernormal. Such a person is a genius.</a:t>
            </a:r>
          </a:p>
          <a:p>
            <a:pPr marL="0" indent="0">
              <a:buNone/>
            </a:pPr>
            <a:endParaRPr lang="en-GB" sz="1800" dirty="0">
              <a:solidFill>
                <a:srgbClr val="C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361744-6CDD-E577-CFDB-1ECE94445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8" y="829468"/>
            <a:ext cx="5183188" cy="477441"/>
          </a:xfrm>
        </p:spPr>
        <p:txBody>
          <a:bodyPr>
            <a:normAutofit fontScale="92500"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  <a:effectLst/>
                <a:latin typeface="+mn-lt"/>
                <a:ea typeface="Times New Roman" panose="02020603050405020304" pitchFamily="18" charset="0"/>
              </a:rPr>
              <a:t>Genius By Raising Level of Intuitive Faculty</a:t>
            </a:r>
            <a:endParaRPr lang="en-IN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4BC18C-8A8A-755F-EF31-92AD4A94E1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144" y="1505744"/>
            <a:ext cx="5477163" cy="5061312"/>
          </a:xfrm>
        </p:spPr>
        <p:txBody>
          <a:bodyPr/>
          <a:lstStyle/>
          <a:p>
            <a:r>
              <a:rPr lang="en-GB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Genius has a crystal-clear mind and Pure Consciousness as at birth (</a:t>
            </a:r>
            <a:r>
              <a:rPr lang="en-GB" sz="1800" i="1" u="sng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Pra</a:t>
            </a:r>
            <a:r>
              <a:rPr lang="en-GB" sz="1800" i="1" dirty="0" err="1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tiva</a:t>
            </a:r>
            <a:r>
              <a:rPr lang="en-GB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).  By knowing cause-and-effect a genius develops synergy of i</a:t>
            </a:r>
            <a:r>
              <a:rPr lang="en-GB" sz="18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ntuitive faculty to generate alternative solutions and analytical faculty. </a:t>
            </a:r>
            <a:r>
              <a:rPr lang="en-GB" sz="1800" dirty="0">
                <a:solidFill>
                  <a:srgbClr val="C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He creates something new</a:t>
            </a:r>
            <a:r>
              <a:rPr lang="en-GB" sz="1800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GB" sz="18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Innovation is by providing the small missing link, such as in Value Engineering. </a:t>
            </a: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Nature is a good source. Focus on the eternally true (</a:t>
            </a:r>
            <a:r>
              <a:rPr lang="en-GB" sz="1800" i="1" dirty="0" err="1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Rta</a:t>
            </a:r>
            <a:r>
              <a:rPr lang="en-GB" sz="18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) cause-and-effect relation. </a:t>
            </a:r>
          </a:p>
          <a:p>
            <a:pPr marL="0" indent="0">
              <a:buNone/>
            </a:pPr>
            <a:endParaRPr lang="en-GB" sz="1800" dirty="0">
              <a:solidFill>
                <a:srgbClr val="C000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  <p:pic>
        <p:nvPicPr>
          <p:cNvPr id="7" name="Content Placeholder 7">
            <a:extLst>
              <a:ext uri="{FF2B5EF4-FFF2-40B4-BE49-F238E27FC236}">
                <a16:creationId xmlns:a16="http://schemas.microsoft.com/office/drawing/2014/main" id="{6CFD622F-4297-42C5-6C86-42D5927F247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971" y="3546764"/>
            <a:ext cx="2265219" cy="3020292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7E0442A-D9E5-B63A-77F4-D1C070246CC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551" y="3870036"/>
            <a:ext cx="3593071" cy="2697020"/>
          </a:xfrm>
          <a:prstGeom prst="rect">
            <a:avLst/>
          </a:prstGeom>
        </p:spPr>
      </p:pic>
      <p:pic>
        <p:nvPicPr>
          <p:cNvPr id="9" name="AFS Part 3_U Tube_Slide 3">
            <a:hlinkClick r:id="" action="ppaction://media"/>
            <a:extLst>
              <a:ext uri="{FF2B5EF4-FFF2-40B4-BE49-F238E27FC236}">
                <a16:creationId xmlns:a16="http://schemas.microsoft.com/office/drawing/2014/main" id="{524905E0-A43A-9B5E-F185-F10BFAB8EC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9309" y="15378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953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1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02E38-DCFF-E851-DADB-23BD6DFFE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214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Model of Entrepreneurship (Genius) for Success</a:t>
            </a:r>
            <a:endParaRPr lang="en-IN" sz="4000" b="1" dirty="0">
              <a:solidFill>
                <a:srgbClr val="C0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B36440-6530-FD29-C54F-DF1806DD8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1675" y="672453"/>
            <a:ext cx="4040188" cy="496061"/>
          </a:xfrm>
        </p:spPr>
        <p:txBody>
          <a:bodyPr>
            <a:normAutofit/>
          </a:bodyPr>
          <a:lstStyle/>
          <a:p>
            <a:pPr algn="ctr"/>
            <a:r>
              <a:rPr kumimoji="0" lang="en-US" altLang="en-US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ea typeface="Calibri" panose="020F0502020204030204" pitchFamily="34" charset="0"/>
                <a:cs typeface="Mangal" panose="02040503050203030202" pitchFamily="18" charset="0"/>
              </a:rPr>
              <a:t>Model: Software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53CBBB-2B91-8090-3FDB-C3A98A1DF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11044" y="679405"/>
            <a:ext cx="4041775" cy="1366791"/>
          </a:xfrm>
        </p:spPr>
        <p:txBody>
          <a:bodyPr>
            <a:noAutofit/>
          </a:bodyPr>
          <a:lstStyle/>
          <a:p>
            <a:pPr algn="ctr"/>
            <a:endParaRPr lang="en-US" sz="28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endParaRPr lang="en-US" sz="28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endParaRPr lang="en-US" sz="2800" dirty="0">
              <a:solidFill>
                <a:srgbClr val="C00000"/>
              </a:solidFill>
              <a:latin typeface="+mj-lt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</a:p>
          <a:p>
            <a:r>
              <a:rPr lang="en-US" dirty="0">
                <a:solidFill>
                  <a:srgbClr val="C00000"/>
                </a:solidFill>
                <a:ea typeface="Calibri" panose="020F0502020204030204" pitchFamily="34" charset="0"/>
                <a:cs typeface="Mangal" panose="02040503050203030202" pitchFamily="18" charset="0"/>
              </a:rPr>
              <a:t>Input:    </a:t>
            </a:r>
            <a:r>
              <a:rPr lang="en-US" dirty="0">
                <a:ea typeface="Calibri" panose="020F0502020204030204" pitchFamily="34" charset="0"/>
                <a:cs typeface="Mangal" panose="02040503050203030202" pitchFamily="18" charset="0"/>
              </a:rPr>
              <a:t>Degrees of activities</a:t>
            </a:r>
          </a:p>
          <a:p>
            <a:r>
              <a:rPr lang="en-US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‘Glossary’ in the manual / ‘Help’ menu of software ensures correct input of degrees of activities. </a:t>
            </a:r>
            <a:endParaRPr lang="en-IN" dirty="0">
              <a:solidFill>
                <a:srgbClr val="C00000"/>
              </a:solidFill>
            </a:endParaRPr>
          </a:p>
        </p:txBody>
      </p:sp>
      <p:sp>
        <p:nvSpPr>
          <p:cNvPr id="9" name="Parallelogram 1486">
            <a:extLst>
              <a:ext uri="{FF2B5EF4-FFF2-40B4-BE49-F238E27FC236}">
                <a16:creationId xmlns:a16="http://schemas.microsoft.com/office/drawing/2014/main" id="{C2F70534-652D-A429-4C19-2D13203F158F}"/>
              </a:ext>
            </a:extLst>
          </p:cNvPr>
          <p:cNvSpPr>
            <a:spLocks/>
          </p:cNvSpPr>
          <p:nvPr/>
        </p:nvSpPr>
        <p:spPr bwMode="auto">
          <a:xfrm>
            <a:off x="1745448" y="3713651"/>
            <a:ext cx="2830929" cy="957833"/>
          </a:xfrm>
          <a:custGeom>
            <a:avLst/>
            <a:gdLst>
              <a:gd name="T0" fmla="*/ 0 w 3194050"/>
              <a:gd name="T1" fmla="*/ 904240 h 1041400"/>
              <a:gd name="T2" fmla="*/ 1081293 w 3194050"/>
              <a:gd name="T3" fmla="*/ 0 h 1041400"/>
              <a:gd name="T4" fmla="*/ 2774950 w 3194050"/>
              <a:gd name="T5" fmla="*/ 0 h 1041400"/>
              <a:gd name="T6" fmla="*/ 1969497 w 3194050"/>
              <a:gd name="T7" fmla="*/ 904240 h 1041400"/>
              <a:gd name="T8" fmla="*/ 0 w 3194050"/>
              <a:gd name="T9" fmla="*/ 904240 h 10414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194050" h="1041400">
                <a:moveTo>
                  <a:pt x="0" y="1041400"/>
                </a:moveTo>
                <a:lnTo>
                  <a:pt x="1244600" y="0"/>
                </a:lnTo>
                <a:lnTo>
                  <a:pt x="3194050" y="0"/>
                </a:lnTo>
                <a:lnTo>
                  <a:pt x="2266950" y="1041400"/>
                </a:lnTo>
                <a:lnTo>
                  <a:pt x="0" y="1041400"/>
                </a:lnTo>
                <a:close/>
              </a:path>
            </a:pathLst>
          </a:custGeom>
          <a:gradFill rotWithShape="1">
            <a:gsLst>
              <a:gs pos="0">
                <a:srgbClr val="9EEAFF"/>
              </a:gs>
              <a:gs pos="35001">
                <a:srgbClr val="BBEFFF"/>
              </a:gs>
              <a:gs pos="100000">
                <a:srgbClr val="E4F9FF"/>
              </a:gs>
            </a:gsLst>
            <a:lin ang="16200000" scaled="1"/>
          </a:gradFill>
          <a:ln w="9525">
            <a:solidFill>
              <a:srgbClr val="40A7C2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" name="Rectangle 1487">
            <a:extLst>
              <a:ext uri="{FF2B5EF4-FFF2-40B4-BE49-F238E27FC236}">
                <a16:creationId xmlns:a16="http://schemas.microsoft.com/office/drawing/2014/main" id="{39F8DFFA-B2AC-8C41-E4C1-B4C502CC3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5448" y="4688864"/>
            <a:ext cx="1958871" cy="1628336"/>
          </a:xfrm>
          <a:prstGeom prst="rect">
            <a:avLst/>
          </a:prstGeom>
          <a:gradFill rotWithShape="1">
            <a:gsLst>
              <a:gs pos="0">
                <a:srgbClr val="FFBE86"/>
              </a:gs>
              <a:gs pos="35001">
                <a:srgbClr val="FFD0AA"/>
              </a:gs>
              <a:gs pos="100000">
                <a:srgbClr val="FFEBDB"/>
              </a:gs>
            </a:gsLst>
            <a:lin ang="16200000" scaled="1"/>
          </a:gradFill>
          <a:ln w="9525">
            <a:solidFill>
              <a:srgbClr val="F68C36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1" name="Parallelogram 1494">
            <a:extLst>
              <a:ext uri="{FF2B5EF4-FFF2-40B4-BE49-F238E27FC236}">
                <a16:creationId xmlns:a16="http://schemas.microsoft.com/office/drawing/2014/main" id="{E09D3E7B-F634-7E01-8772-3907EBFA4CC6}"/>
              </a:ext>
            </a:extLst>
          </p:cNvPr>
          <p:cNvSpPr>
            <a:spLocks/>
          </p:cNvSpPr>
          <p:nvPr/>
        </p:nvSpPr>
        <p:spPr bwMode="auto">
          <a:xfrm>
            <a:off x="3712037" y="3720006"/>
            <a:ext cx="812877" cy="2607297"/>
          </a:xfrm>
          <a:custGeom>
            <a:avLst/>
            <a:gdLst>
              <a:gd name="T0" fmla="*/ 0 w 952500"/>
              <a:gd name="T1" fmla="*/ 2529840 h 2895600"/>
              <a:gd name="T2" fmla="*/ 0 w 952500"/>
              <a:gd name="T3" fmla="*/ 937594 h 2895600"/>
              <a:gd name="T4" fmla="*/ 831215 w 952500"/>
              <a:gd name="T5" fmla="*/ 0 h 2895600"/>
              <a:gd name="T6" fmla="*/ 792425 w 952500"/>
              <a:gd name="T7" fmla="*/ 1475740 h 2895600"/>
              <a:gd name="T8" fmla="*/ 0 w 952500"/>
              <a:gd name="T9" fmla="*/ 2529840 h 2895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52500" h="2895600">
                <a:moveTo>
                  <a:pt x="0" y="2895600"/>
                </a:moveTo>
                <a:lnTo>
                  <a:pt x="0" y="1073150"/>
                </a:lnTo>
                <a:lnTo>
                  <a:pt x="952500" y="0"/>
                </a:lnTo>
                <a:lnTo>
                  <a:pt x="908050" y="1689100"/>
                </a:lnTo>
                <a:lnTo>
                  <a:pt x="0" y="2895600"/>
                </a:lnTo>
                <a:close/>
              </a:path>
            </a:pathLst>
          </a:cu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95D9B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2" name="Text Box 1495">
            <a:extLst>
              <a:ext uri="{FF2B5EF4-FFF2-40B4-BE49-F238E27FC236}">
                <a16:creationId xmlns:a16="http://schemas.microsoft.com/office/drawing/2014/main" id="{5E4DDEE0-04DD-DF25-D992-3A205147E5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841" y="4734678"/>
            <a:ext cx="1061720" cy="442912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Synergy of</a:t>
            </a:r>
            <a:endParaRPr lang="en-US" altLang="en-US" sz="600" dirty="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Body and Mind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3" name="Text Box 1496">
            <a:extLst>
              <a:ext uri="{FF2B5EF4-FFF2-40B4-BE49-F238E27FC236}">
                <a16:creationId xmlns:a16="http://schemas.microsoft.com/office/drawing/2014/main" id="{4AF28C7A-7D58-4B9A-ACE3-3007B4417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000" y="3788055"/>
            <a:ext cx="705803" cy="297645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Genius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4" name="Text Box 1497">
            <a:extLst>
              <a:ext uri="{FF2B5EF4-FFF2-40B4-BE49-F238E27FC236}">
                <a16:creationId xmlns:a16="http://schemas.microsoft.com/office/drawing/2014/main" id="{E5B5C716-48EC-D798-80C9-F9465AFB7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3409" y="5397500"/>
            <a:ext cx="822191" cy="393700"/>
          </a:xfrm>
          <a:prstGeom prst="rect">
            <a:avLst/>
          </a:prstGeom>
          <a:solidFill>
            <a:srgbClr val="FFFFFF"/>
          </a:solidFill>
          <a:ln w="63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Synergy of</a:t>
            </a:r>
            <a:endParaRPr lang="en-US" altLang="en-US" sz="600"/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Team</a:t>
            </a:r>
            <a:endParaRPr lang="en-US" altLang="en-US" sz="60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5" name="Text Box 604">
            <a:extLst>
              <a:ext uri="{FF2B5EF4-FFF2-40B4-BE49-F238E27FC236}">
                <a16:creationId xmlns:a16="http://schemas.microsoft.com/office/drawing/2014/main" id="{66AABEBF-514C-6682-1CB9-E6FF1C3CC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196" y="4160104"/>
            <a:ext cx="1405573" cy="473075"/>
          </a:xfrm>
          <a:prstGeom prst="rect">
            <a:avLst/>
          </a:prstGeom>
          <a:noFill/>
          <a:ln w="6350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b="1" dirty="0"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Synergy for Success: Entrepreneur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16" name="Straight Arrow Connector 1">
            <a:extLst>
              <a:ext uri="{FF2B5EF4-FFF2-40B4-BE49-F238E27FC236}">
                <a16:creationId xmlns:a16="http://schemas.microsoft.com/office/drawing/2014/main" id="{17975862-4383-E8C7-0D5C-23FA7D0541A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09105" y="3733452"/>
            <a:ext cx="331788" cy="164877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7" name="Straight Arrow Connector 2">
            <a:extLst>
              <a:ext uri="{FF2B5EF4-FFF2-40B4-BE49-F238E27FC236}">
                <a16:creationId xmlns:a16="http://schemas.microsoft.com/office/drawing/2014/main" id="{1FC90BAB-5712-84DE-D160-EFBE3DE951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77486" y="5702300"/>
            <a:ext cx="226219" cy="88900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8" name="Straight Arrow Connector 3">
            <a:extLst>
              <a:ext uri="{FF2B5EF4-FFF2-40B4-BE49-F238E27FC236}">
                <a16:creationId xmlns:a16="http://schemas.microsoft.com/office/drawing/2014/main" id="{A454AECF-D09D-9FA0-8850-9167461070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4017" y="5114180"/>
            <a:ext cx="226551" cy="131192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9" name="Straight Arrow Connector 4">
            <a:extLst>
              <a:ext uri="{FF2B5EF4-FFF2-40B4-BE49-F238E27FC236}">
                <a16:creationId xmlns:a16="http://schemas.microsoft.com/office/drawing/2014/main" id="{B38DC5EA-FE75-6DBC-B22F-AE707CCC13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36227" y="4550810"/>
            <a:ext cx="277495" cy="127000"/>
          </a:xfrm>
          <a:prstGeom prst="straightConnector1">
            <a:avLst/>
          </a:prstGeom>
          <a:noFill/>
          <a:ln w="9525">
            <a:solidFill>
              <a:srgbClr val="4579B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D9D982AE-5D3D-CBBC-6644-86D9BB3E7B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890392"/>
            <a:ext cx="8686800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latin typeface="Arial" panose="020B060402020202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. </a:t>
            </a:r>
            <a:endParaRPr lang="en-US" altLang="en-US" sz="600" dirty="0">
              <a:latin typeface="Arial" panose="020B0604020202020204" pitchFamily="34" charset="0"/>
            </a:endParaRP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1" name="Rectangle 17">
            <a:extLst>
              <a:ext uri="{FF2B5EF4-FFF2-40B4-BE49-F238E27FC236}">
                <a16:creationId xmlns:a16="http://schemas.microsoft.com/office/drawing/2014/main" id="{4A15110C-40D9-E651-A252-C17BB690F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203629"/>
            <a:ext cx="86868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2E14A21-F2B6-D99F-338E-4BC2382B3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1025" y="2171311"/>
            <a:ext cx="4041775" cy="31242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Mangal" panose="02040503050203030202" pitchFamily="18" charset="0"/>
              </a:rPr>
              <a:t>Output</a:t>
            </a:r>
            <a:r>
              <a:rPr lang="en-US" sz="2600" dirty="0">
                <a:solidFill>
                  <a:srgbClr val="C00000"/>
                </a:solidFill>
                <a:latin typeface="+mj-lt"/>
                <a:ea typeface="Calibri" panose="020F0502020204030204" pitchFamily="34" charset="0"/>
                <a:cs typeface="Mangal" panose="02040503050203030202" pitchFamily="18" charset="0"/>
              </a:rPr>
              <a:t>:</a:t>
            </a:r>
          </a:p>
          <a:p>
            <a:pPr marL="361950" indent="-27622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Profile of Needs / Motives;</a:t>
            </a:r>
          </a:p>
          <a:p>
            <a:pPr marL="361950" indent="-27622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Profile of Egos / Attitudes</a:t>
            </a:r>
          </a:p>
          <a:p>
            <a:pPr marL="361950" indent="-27622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Professional Personality </a:t>
            </a:r>
          </a:p>
          <a:p>
            <a:pPr marL="361950" indent="-27622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Mental Blocks and their Removal</a:t>
            </a:r>
          </a:p>
          <a:p>
            <a:pPr marL="361950" indent="-27622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Activities to Develop Synergy of -</a:t>
            </a:r>
          </a:p>
          <a:p>
            <a:pPr marL="1257300" indent="-18097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Body and Mind                           </a:t>
            </a:r>
          </a:p>
          <a:p>
            <a:pPr marL="1257300" indent="-18097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Team </a:t>
            </a:r>
          </a:p>
          <a:p>
            <a:pPr marL="1257300" indent="-180975"/>
            <a:r>
              <a:rPr lang="en-US" sz="19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Mangal" panose="02040503050203030202" pitchFamily="18" charset="0"/>
              </a:rPr>
              <a:t>Analytical and Intuitive Faculties</a:t>
            </a:r>
            <a:endParaRPr lang="en-IN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2162A0-4734-5E47-32AA-4F088025313B}"/>
              </a:ext>
            </a:extLst>
          </p:cNvPr>
          <p:cNvSpPr txBox="1"/>
          <p:nvPr/>
        </p:nvSpPr>
        <p:spPr>
          <a:xfrm>
            <a:off x="6539872" y="5195180"/>
            <a:ext cx="4784117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sym typeface="+mn-ea"/>
              </a:rPr>
              <a:t>For further information and online training: Contact us:  </a:t>
            </a:r>
            <a:r>
              <a:rPr lang="en-US" b="1" dirty="0">
                <a:solidFill>
                  <a:srgbClr val="C00000"/>
                </a:solidFill>
                <a:sym typeface="+mn-ea"/>
              </a:rPr>
              <a:t>1.</a:t>
            </a:r>
            <a:r>
              <a:rPr lang="en-US" sz="2000" b="1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sz="2000" b="1" dirty="0">
                <a:sym typeface="+mn-ea"/>
                <a:hlinkClick r:id="rId4"/>
              </a:rPr>
              <a:t>www.buildbestvalues.com</a:t>
            </a:r>
            <a:endParaRPr lang="en-US" sz="2000" b="1" dirty="0">
              <a:solidFill>
                <a:srgbClr val="C00000"/>
              </a:solidFill>
            </a:endParaRPr>
          </a:p>
          <a:p>
            <a:pPr marL="1616075" indent="-1616075"/>
            <a:r>
              <a:rPr lang="en-US" sz="1400" b="1" dirty="0">
                <a:solidFill>
                  <a:srgbClr val="C00000"/>
                </a:solidFill>
                <a:sym typeface="+mn-ea"/>
              </a:rPr>
              <a:t>                                  </a:t>
            </a:r>
            <a:r>
              <a:rPr lang="en-US" b="1" dirty="0">
                <a:solidFill>
                  <a:srgbClr val="C00000"/>
                </a:solidFill>
                <a:sym typeface="+mn-ea"/>
              </a:rPr>
              <a:t>2.</a:t>
            </a:r>
            <a:r>
              <a:rPr lang="en-US" sz="1400" b="1" dirty="0">
                <a:solidFill>
                  <a:srgbClr val="C00000"/>
                </a:solidFill>
                <a:sym typeface="+mn-ea"/>
              </a:rPr>
              <a:t> </a:t>
            </a:r>
            <a:r>
              <a:rPr lang="en-US" b="1" dirty="0" err="1">
                <a:solidFill>
                  <a:srgbClr val="C00000"/>
                </a:solidFill>
                <a:sym typeface="+mn-ea"/>
              </a:rPr>
              <a:t>P.K.Ratho</a:t>
            </a:r>
            <a:r>
              <a:rPr lang="en-US" b="1" dirty="0">
                <a:solidFill>
                  <a:srgbClr val="C00000"/>
                </a:solidFill>
                <a:sym typeface="+mn-ea"/>
              </a:rPr>
              <a:t>, 0674-2951703                              (M) 9437490303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8B4C50-936F-3E34-FD78-9DDDBA2EB1C8}"/>
              </a:ext>
            </a:extLst>
          </p:cNvPr>
          <p:cNvSpPr txBox="1"/>
          <p:nvPr/>
        </p:nvSpPr>
        <p:spPr>
          <a:xfrm>
            <a:off x="562551" y="1194997"/>
            <a:ext cx="542174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Synergy of body and the mind; of the team; and of analytical and intuitive faculties  are marked along three axes of model.</a:t>
            </a:r>
          </a:p>
          <a:p>
            <a:endParaRPr lang="en-US" sz="12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Inputs are marked as degrees of activities. Outputs are results of activities. </a:t>
            </a:r>
          </a:p>
          <a:p>
            <a:endParaRPr lang="en-US" sz="1200" b="1" dirty="0">
              <a:solidFill>
                <a:srgbClr val="C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Model gives the knowhow to develop attitude for success through entrepreneurship (synergy of the three synergies). </a:t>
            </a:r>
          </a:p>
        </p:txBody>
      </p:sp>
      <p:pic>
        <p:nvPicPr>
          <p:cNvPr id="4" name="AFS Part 3_U Tube_Slide 4">
            <a:hlinkClick r:id="" action="ppaction://media"/>
            <a:extLst>
              <a:ext uri="{FF2B5EF4-FFF2-40B4-BE49-F238E27FC236}">
                <a16:creationId xmlns:a16="http://schemas.microsoft.com/office/drawing/2014/main" id="{77F85822-211A-06FB-792C-C0E91081B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79497" y="41541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8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7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1163</TotalTime>
  <Words>620</Words>
  <Application>Microsoft Office PowerPoint</Application>
  <PresentationFormat>Widescreen</PresentationFormat>
  <Paragraphs>73</Paragraphs>
  <Slides>4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Developing Intuitive Faculty and Genius</vt:lpstr>
      <vt:lpstr>Minimising Negative Attitudes and  Developing Concentration of Mind and Meditation </vt:lpstr>
      <vt:lpstr>Developing Intuitive Faculty and Genius</vt:lpstr>
      <vt:lpstr>Model of Entrepreneurship (Genius) for Success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Profullo Ratho</dc:creator>
  <cp:lastModifiedBy>Profullo Ratho</cp:lastModifiedBy>
  <cp:revision>10</cp:revision>
  <dcterms:created xsi:type="dcterms:W3CDTF">2024-10-19T07:40:56Z</dcterms:created>
  <dcterms:modified xsi:type="dcterms:W3CDTF">2024-11-24T08:33:09Z</dcterms:modified>
</cp:coreProperties>
</file>